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4" r:id="rId4"/>
    <p:sldId id="278" r:id="rId5"/>
    <p:sldId id="259" r:id="rId6"/>
    <p:sldId id="272" r:id="rId7"/>
    <p:sldId id="284" r:id="rId8"/>
    <p:sldId id="275" r:id="rId9"/>
    <p:sldId id="313" r:id="rId10"/>
    <p:sldId id="276" r:id="rId11"/>
    <p:sldId id="265" r:id="rId12"/>
    <p:sldId id="285" r:id="rId13"/>
    <p:sldId id="314" r:id="rId14"/>
    <p:sldId id="286" r:id="rId15"/>
    <p:sldId id="287" r:id="rId16"/>
    <p:sldId id="312" r:id="rId17"/>
    <p:sldId id="311" r:id="rId18"/>
    <p:sldId id="28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767FE-4094-B544-8E59-EEBCB5A5A428}" type="datetimeFigureOut">
              <a:rPr lang="en-US" smtClean="0"/>
              <a:t>7/20/20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2A324-EA00-614E-B524-3686260E9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8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D3C34-53C5-814C-8C00-6E96C5DE8E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2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Chilling length greatly influences spring phenology during the critical budburst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leafout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phases, and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 can compensate for the detrimental effects of false springs on phenology.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2A324-EA00-614E-B524-3686260E9D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75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Damage to the shoot apical meristem can lead to reliance on lateral shoot growth, rendering inefficient growth patterns and—if damage is significant within a stand—it can lead to declines in recruitment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2A324-EA00-614E-B524-3686260E9D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95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2A324-EA00-614E-B524-3686260E9D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02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Inland individuals at higher risk</a:t>
            </a:r>
          </a:p>
          <a:p>
            <a:r>
              <a:rPr lang="en-US" dirty="0"/>
              <a:t>NAO: high NAO leads to higher than average winter and spring temperatures, earlier budburst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97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D6EF0-EB6D-3047-B3C1-39683D863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19C4BF-A0C4-5441-A9AD-A3E32DB2A2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D860D-BCE5-024E-B2A8-F04060366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32D76-C352-E44A-A08A-93113AA7F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1A24A-03C1-D343-A1E4-C26FCF119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99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F68BB-4CBD-AD44-8CC4-BBC1DE2D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D8530-DECF-E947-8657-9FDB0250E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97902-65BE-284B-8EE7-2FD58460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2F5EC-1C79-9942-B774-B18C31390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53E28-8B9A-8444-8871-0BFBE549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19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9D8169-3BFE-DE42-AA6B-011551A54F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F5D5A8-F819-4D45-AC2B-AB3091506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9EE7F-8DB0-9548-8559-ABA15DDF1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C7079-3F5D-0141-A193-5154E529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B1D0B-9728-124D-BC6C-2F1E8ABA6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85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sz="quarter" idx="13"/>
          </p:nvPr>
        </p:nvSpPr>
        <p:spPr>
          <a:xfrm>
            <a:off x="8643937" y="3250406"/>
            <a:ext cx="3071813" cy="2714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8643937" y="357187"/>
            <a:ext cx="3071813" cy="26699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488156" y="357187"/>
            <a:ext cx="7846219" cy="56078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8156" y="6090047"/>
            <a:ext cx="7846219" cy="6607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60729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321457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82186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642915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807255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EAE-C6DE-474E-BF68-F2B7F807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D95C5-B885-9340-8E1C-52F155D1C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7C421-354E-874A-A4FA-66E0B659A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F7E46-CA3E-A043-8CAB-55A5FD67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DA7AD-2E7D-6E48-91BA-4C35B41C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4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0855-1C1F-0E44-8CAB-25E7A0118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C4E5B-0FE6-A949-B788-8B151CC5B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7F063-6C8F-7949-BBAE-DE812B502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6BEA2-3C51-624F-908C-6355BF204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AC7E0-2DA3-DF47-9952-11E52EE82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66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474D-F1A3-4341-8B98-25015D7C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CBC37-02B3-0D4F-962B-A59CBA473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4EFAC-2FD1-7449-8849-A9485A786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B039-FAB7-9B44-81A3-BA659A624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15147-52C6-8140-90F2-C81D71539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1CE0-E6FA-0D4F-94EA-B138263F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78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091F-1B15-9E4E-84BB-4ED808A8F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C4217-39FF-0142-A690-8CC246C78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5627A-5B0C-DD49-953E-6FB811312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1818E-C7D6-E14D-B74C-2CEC7ECC7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21346-FD08-8E4F-B35B-20F355E045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61340A-FFF3-4A4C-83C2-2C6D80F2C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998982-0D37-B241-BB0B-BA14DED43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8C6EB5-A932-A34E-89B7-90883633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1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FC336-BF34-3346-A3AC-3CCA10B07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482BB-363E-3D49-AAB8-EF77FC928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16968-6B55-4C4C-9EF6-1EABEC4E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C19FB-7F82-9D41-8297-F62310A4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37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4955C-6E84-0941-B621-76084E34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B0203-EF6D-FE49-BB2E-33C8CAA3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B4450-F114-474C-A90C-50A77ECE1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3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1168-E7EC-BD48-96AD-75589FA11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9575D-9644-334E-895C-F75511290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6258F-D637-F64B-8CFA-3B66C3089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2C1A0-EF0A-ED4F-9D78-D3055AE9D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F8298-ABD3-2E49-80B2-944BCBE3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E3FF1-F9B5-6846-8EF0-5E6C57B9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64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6EC5-4949-B548-8947-3A7BA86DA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11E3AE-4431-0949-9A0E-C4D521B073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FD69E-44FE-514C-90AE-2EFD5C115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3A0C6-BC9B-D747-889C-9A368D183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9D7B0-63F9-4A41-B17A-FFAE3A4D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CB0A7-851E-FF46-B343-41A39F1B1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91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690B85-5750-EE4A-B757-E336B0A41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42183-76DD-E44B-9495-6ABBC1820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BAC06-46C7-8F49-BFA0-F0418204CB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B388-E67C-9A4D-95C5-A0362BE1F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5AAB5-E92C-8542-9121-07F8AAEEA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03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6.jpeg"/><Relationship Id="rId7" Type="http://schemas.openxmlformats.org/officeDocument/2006/relationships/image" Target="../media/image46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45.png"/><Relationship Id="rId10" Type="http://schemas.openxmlformats.org/officeDocument/2006/relationships/image" Target="../media/image49.jpe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EEDF05C3-4D09-584C-B0EC-C557EE8CE9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362F9B-4502-7F4A-A1B0-0A6EBE5DD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5600">
                <a:solidFill>
                  <a:srgbClr val="FFFFFF"/>
                </a:solidFill>
              </a:rPr>
              <a:t>False spring damage on temperate tree seedlings is amplified with winter warming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5BBD8C-32AA-FC48-8ECF-E75CA9703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Cat Chamberlain</a:t>
            </a:r>
          </a:p>
          <a:p>
            <a:r>
              <a:rPr lang="en-US">
                <a:solidFill>
                  <a:srgbClr val="FFFFFF"/>
                </a:solidFill>
              </a:rPr>
              <a:t>Arnold Arboretum – Harvard University</a:t>
            </a:r>
          </a:p>
        </p:txBody>
      </p:sp>
    </p:spTree>
    <p:extLst>
      <p:ext uri="{BB962C8B-B14F-4D97-AF65-F5344CB8AC3E}">
        <p14:creationId xmlns:p14="http://schemas.microsoft.com/office/powerpoint/2010/main" val="3185338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00900-EA96-5249-B2D5-9A6F0EFA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False spring treatment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6B715D4-77F3-4B4F-B7A4-1542B71FC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073" y="2465825"/>
            <a:ext cx="5455917" cy="3919623"/>
          </a:xfrm>
          <a:prstGeom prst="rect">
            <a:avLst/>
          </a:prstGeom>
        </p:spPr>
      </p:pic>
      <p:pic>
        <p:nvPicPr>
          <p:cNvPr id="6" name="Picture 5" descr="A picture containing sitting, small, table, group&#10;&#10;Description automatically generated">
            <a:extLst>
              <a:ext uri="{FF2B5EF4-FFF2-40B4-BE49-F238E27FC236}">
                <a16:creationId xmlns:a16="http://schemas.microsoft.com/office/drawing/2014/main" id="{3CD7C207-1AA5-D148-9BD2-7673F266A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90458" y="2826823"/>
            <a:ext cx="4392175" cy="329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6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9A7FCA5-98E2-5440-A28D-4886F4D418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35"/>
          <a:stretch/>
        </p:blipFill>
        <p:spPr>
          <a:xfrm rot="16200000">
            <a:off x="541204" y="98880"/>
            <a:ext cx="4128360" cy="45706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C889F4-A99A-E24B-B800-982D808173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1"/>
          <a:stretch/>
        </p:blipFill>
        <p:spPr>
          <a:xfrm>
            <a:off x="4968251" y="307164"/>
            <a:ext cx="2249424" cy="414123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CF4A89-7E3E-D341-A858-3A6198C80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45854" y="4414347"/>
            <a:ext cx="1997803" cy="2249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A80B82-235D-764E-B62D-CE43F806A6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5048" y="4540158"/>
            <a:ext cx="4572626" cy="1997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774515-C9AF-5E4F-9B90-BACA9B97C1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3"/>
          <a:stretch/>
        </p:blipFill>
        <p:spPr>
          <a:xfrm rot="16200000">
            <a:off x="6454912" y="1153047"/>
            <a:ext cx="6238642" cy="457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68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04D19-9E6F-A147-97B8-70A1896B8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3967"/>
          <a:stretch/>
        </p:blipFill>
        <p:spPr>
          <a:xfrm>
            <a:off x="4466601" y="206914"/>
            <a:ext cx="5272355" cy="64441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FB0F1-62BB-5D47-9DB7-93CC669C0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2074362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Effects of chilling and false spring on Phenology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8D6E32-B372-B64D-9F5C-EC4ABD170C8F}"/>
              </a:ext>
            </a:extLst>
          </p:cNvPr>
          <p:cNvSpPr/>
          <p:nvPr/>
        </p:nvSpPr>
        <p:spPr>
          <a:xfrm>
            <a:off x="5875867" y="677333"/>
            <a:ext cx="3556000" cy="5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9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1A784BF-09DB-448D-99FC-B49DFC660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17859B3-4C91-478D-929D-BB6433F90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31234-8C40-ED41-AF9B-DF118B5A94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015" t="-2" r="5991"/>
          <a:stretch/>
        </p:blipFill>
        <p:spPr>
          <a:xfrm rot="16200000">
            <a:off x="-36576" y="36570"/>
            <a:ext cx="4005072" cy="393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B6D99E-BB3C-544D-92DF-420B798972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007" b="-2"/>
          <a:stretch/>
        </p:blipFill>
        <p:spPr>
          <a:xfrm rot="16200000">
            <a:off x="4093464" y="36581"/>
            <a:ext cx="4005071" cy="393192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E5228A-BFA7-0644-81B3-134550C92E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321" r="30727" b="-1"/>
          <a:stretch/>
        </p:blipFill>
        <p:spPr>
          <a:xfrm>
            <a:off x="8260080" y="-1"/>
            <a:ext cx="3931920" cy="400507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283FBD2-A663-469F-855C-06D86E3C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1279FC-7441-4E55-B082-2774E6316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520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C3FB3C-312F-4688-8A7C-003AD8806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266" y="4435052"/>
            <a:ext cx="7104188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2"/>
                </a:solidFill>
              </a:rPr>
              <a:t>Shoot Apical Meristem Damage</a:t>
            </a:r>
          </a:p>
        </p:txBody>
      </p:sp>
    </p:spTree>
    <p:extLst>
      <p:ext uri="{BB962C8B-B14F-4D97-AF65-F5344CB8AC3E}">
        <p14:creationId xmlns:p14="http://schemas.microsoft.com/office/powerpoint/2010/main" val="137947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71CFC-C164-3344-9954-D99ECF4C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554"/>
            <a:ext cx="10515600" cy="1325563"/>
          </a:xfrm>
        </p:spPr>
        <p:txBody>
          <a:bodyPr/>
          <a:lstStyle/>
          <a:p>
            <a:r>
              <a:rPr lang="en-US" dirty="0"/>
              <a:t>Effects of chilling and false spring on growth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C2C9D5-B428-E54D-B700-D92B89120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558"/>
          <a:stretch/>
        </p:blipFill>
        <p:spPr>
          <a:xfrm>
            <a:off x="1961448" y="1404644"/>
            <a:ext cx="4020068" cy="508823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E7D89A-A64B-5F43-8573-E973C36A64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36"/>
          <a:stretch/>
        </p:blipFill>
        <p:spPr>
          <a:xfrm>
            <a:off x="6362697" y="1404644"/>
            <a:ext cx="4267198" cy="50882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A5A926-62A6-7A43-A076-095EF8621B81}"/>
              </a:ext>
            </a:extLst>
          </p:cNvPr>
          <p:cNvSpPr txBox="1"/>
          <p:nvPr/>
        </p:nvSpPr>
        <p:spPr>
          <a:xfrm>
            <a:off x="6210486" y="1413689"/>
            <a:ext cx="311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4CDD50-3502-3349-BFF7-2E502DA2E99D}"/>
              </a:ext>
            </a:extLst>
          </p:cNvPr>
          <p:cNvSpPr/>
          <p:nvPr/>
        </p:nvSpPr>
        <p:spPr>
          <a:xfrm>
            <a:off x="5981516" y="1364117"/>
            <a:ext cx="4648379" cy="5128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5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4A4FB5-30A2-D24A-A60A-F6D43A67A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776" y="1029562"/>
            <a:ext cx="9198224" cy="51752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1A1B6E-A99D-2F4D-9897-4C9BA5579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22" y="2074362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Effects of chilling and false spring on leaf traits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C60208-7834-FA4D-B894-B6CCBAE8930C}"/>
              </a:ext>
            </a:extLst>
          </p:cNvPr>
          <p:cNvSpPr/>
          <p:nvPr/>
        </p:nvSpPr>
        <p:spPr>
          <a:xfrm>
            <a:off x="7095067" y="863600"/>
            <a:ext cx="4961466" cy="534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5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209D7-DE88-C84E-889C-6F4C375B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Phenological Rank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2F400E-1B65-CA4E-B2C4-3765B34E0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882" y="2471090"/>
            <a:ext cx="5340716" cy="399763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A8DF93E-6FB8-7940-A131-AE62C9D57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471090"/>
            <a:ext cx="5455917" cy="3909093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07782DA-D961-A44F-ABC4-2323700BB44D}"/>
              </a:ext>
            </a:extLst>
          </p:cNvPr>
          <p:cNvSpPr/>
          <p:nvPr/>
        </p:nvSpPr>
        <p:spPr>
          <a:xfrm>
            <a:off x="6265333" y="2426818"/>
            <a:ext cx="5635657" cy="39976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8B7FAE-3BAE-F04D-B95F-F2DA3CAC02EC}"/>
              </a:ext>
            </a:extLst>
          </p:cNvPr>
          <p:cNvSpPr/>
          <p:nvPr/>
        </p:nvSpPr>
        <p:spPr>
          <a:xfrm>
            <a:off x="766119" y="2426818"/>
            <a:ext cx="3608173" cy="3516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0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36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7F2E4-5EC7-0743-9524-E2822343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venir Book" panose="02000503020000020003" pitchFamily="2" charset="0"/>
              </a:rPr>
              <a:t>Conclusions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"/>
          <a:stretch/>
        </p:blipFill>
        <p:spPr>
          <a:xfrm rot="16200000">
            <a:off x="8822" y="2773629"/>
            <a:ext cx="4080254" cy="34428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2260" y="2454902"/>
            <a:ext cx="3442803" cy="19581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-3"/>
          <a:stretch/>
        </p:blipFill>
        <p:spPr>
          <a:xfrm>
            <a:off x="3941061" y="4572285"/>
            <a:ext cx="3447288" cy="195681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75F6FA-52E7-8144-9EC5-8E327C35E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Duration of vegetative risk lengthens with false springs but chilling can compensate</a:t>
            </a:r>
          </a:p>
          <a:p>
            <a:endParaRPr lang="en-US" sz="2200">
              <a:solidFill>
                <a:srgbClr val="FFFFFF"/>
              </a:solidFill>
            </a:endParaRPr>
          </a:p>
          <a:p>
            <a:r>
              <a:rPr lang="en-US" sz="2200">
                <a:solidFill>
                  <a:srgbClr val="FFFFFF"/>
                </a:solidFill>
              </a:rPr>
              <a:t>False springs cause meristem damage and damage to leaves</a:t>
            </a:r>
          </a:p>
          <a:p>
            <a:endParaRPr lang="en-US" sz="2200">
              <a:solidFill>
                <a:srgbClr val="FFFFFF"/>
              </a:solidFill>
            </a:endParaRPr>
          </a:p>
          <a:p>
            <a:r>
              <a:rPr lang="en-US" sz="2200">
                <a:solidFill>
                  <a:srgbClr val="FFFFFF"/>
                </a:solidFill>
              </a:rPr>
              <a:t>Phenological rank is not changing, but communities could be reshaped from freeze damage and less chilling with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208634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424" y="3215931"/>
            <a:ext cx="4170178" cy="73395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56" y="108415"/>
            <a:ext cx="2861521" cy="934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3360" y="348907"/>
            <a:ext cx="2868301" cy="972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441" y="9813"/>
            <a:ext cx="1823580" cy="1868057"/>
          </a:xfrm>
          <a:prstGeom prst="rect">
            <a:avLst/>
          </a:prstGeom>
        </p:spPr>
      </p:pic>
      <p:pic>
        <p:nvPicPr>
          <p:cNvPr id="2050" name="Picture 2" descr="mage result for university of british columbi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2" t="26452" r="8871" b="29462"/>
          <a:stretch/>
        </p:blipFill>
        <p:spPr bwMode="auto">
          <a:xfrm>
            <a:off x="2720044" y="108415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9734" y="1004594"/>
            <a:ext cx="3314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TEMPORAL ECOLOGY LAB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790" y="1368941"/>
            <a:ext cx="2904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Lizzie </a:t>
            </a:r>
            <a:r>
              <a:rPr lang="en-US" dirty="0" err="1"/>
              <a:t>Wolkovich</a:t>
            </a:r>
            <a:r>
              <a:rPr lang="en-US" dirty="0"/>
              <a:t>, PhD</a:t>
            </a:r>
          </a:p>
          <a:p>
            <a:r>
              <a:rPr lang="en-US" dirty="0"/>
              <a:t>Dan </a:t>
            </a:r>
            <a:r>
              <a:rPr lang="en-US" dirty="0" err="1"/>
              <a:t>Buonaiuto</a:t>
            </a:r>
            <a:endParaRPr lang="en-US" dirty="0"/>
          </a:p>
          <a:p>
            <a:r>
              <a:rPr lang="en-US" dirty="0"/>
              <a:t>Ignacio Morales-</a:t>
            </a:r>
            <a:r>
              <a:rPr lang="en-US" dirty="0" err="1"/>
              <a:t>Castilla</a:t>
            </a:r>
            <a:r>
              <a:rPr lang="en-US" dirty="0"/>
              <a:t>, PhD</a:t>
            </a:r>
          </a:p>
          <a:p>
            <a:r>
              <a:rPr lang="en-US" dirty="0"/>
              <a:t>Aileen </a:t>
            </a:r>
            <a:r>
              <a:rPr lang="en-US" dirty="0" err="1"/>
              <a:t>Ettinger</a:t>
            </a:r>
            <a:r>
              <a:rPr lang="en-US" dirty="0"/>
              <a:t>, PhD</a:t>
            </a:r>
          </a:p>
          <a:p>
            <a:r>
              <a:rPr lang="en-US" dirty="0"/>
              <a:t>Deirdre </a:t>
            </a:r>
            <a:r>
              <a:rPr lang="en-US" dirty="0" err="1"/>
              <a:t>Loughnan</a:t>
            </a:r>
            <a:endParaRPr lang="en-US" dirty="0"/>
          </a:p>
          <a:p>
            <a:r>
              <a:rPr lang="en-US" dirty="0"/>
              <a:t>Darwin </a:t>
            </a:r>
            <a:r>
              <a:rPr lang="en-US" dirty="0" err="1"/>
              <a:t>Sodhi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5049" y="1404704"/>
            <a:ext cx="431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ARNOLD ARBORETUM - TREE SPOTTERS</a:t>
            </a:r>
            <a:endParaRPr lang="en-US" sz="20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9008454" y="1768239"/>
            <a:ext cx="2300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  <a:p>
            <a:r>
              <a:rPr lang="en-US" dirty="0"/>
              <a:t>Danny </a:t>
            </a:r>
            <a:r>
              <a:rPr lang="en-US" dirty="0" err="1"/>
              <a:t>Schissler</a:t>
            </a:r>
            <a:endParaRPr lang="en-US" dirty="0"/>
          </a:p>
          <a:p>
            <a:r>
              <a:rPr lang="en-US" dirty="0"/>
              <a:t>Kate </a:t>
            </a:r>
            <a:r>
              <a:rPr lang="en-US" dirty="0" err="1"/>
              <a:t>Stonefoot</a:t>
            </a:r>
            <a:endParaRPr lang="en-US" dirty="0"/>
          </a:p>
          <a:p>
            <a:r>
              <a:rPr lang="en-US" dirty="0"/>
              <a:t>Pam Thompson</a:t>
            </a:r>
          </a:p>
          <a:p>
            <a:r>
              <a:rPr lang="en-US" dirty="0"/>
              <a:t>Our Citizen Scientists!!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337" y="3916496"/>
            <a:ext cx="2293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THE HOLBROOK LAB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8337" y="4283219"/>
            <a:ext cx="28419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Noel Michele Holbrook, PhD</a:t>
            </a:r>
          </a:p>
          <a:p>
            <a:r>
              <a:rPr lang="en-US" dirty="0"/>
              <a:t>Fulton Rockwell, PhD</a:t>
            </a:r>
          </a:p>
          <a:p>
            <a:r>
              <a:rPr lang="en-US" dirty="0"/>
              <a:t>Jess </a:t>
            </a:r>
            <a:r>
              <a:rPr lang="en-US" dirty="0" err="1"/>
              <a:t>Gersony</a:t>
            </a:r>
            <a:endParaRPr lang="en-US" dirty="0"/>
          </a:p>
          <a:p>
            <a:r>
              <a:rPr lang="en-US" dirty="0"/>
              <a:t>Anju </a:t>
            </a:r>
            <a:r>
              <a:rPr lang="en-US" dirty="0" err="1"/>
              <a:t>Manandhar</a:t>
            </a:r>
            <a:endParaRPr lang="en-US" dirty="0"/>
          </a:p>
          <a:p>
            <a:r>
              <a:rPr lang="en-US" dirty="0"/>
              <a:t>Meghan Blumstein</a:t>
            </a:r>
          </a:p>
          <a:p>
            <a:r>
              <a:rPr lang="en-US" dirty="0"/>
              <a:t>Morgan Furze, PhD</a:t>
            </a:r>
          </a:p>
          <a:p>
            <a:r>
              <a:rPr lang="en-US" dirty="0" err="1"/>
              <a:t>Zhe</a:t>
            </a:r>
            <a:r>
              <a:rPr lang="en-US" dirty="0"/>
              <a:t> 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419" y="1949799"/>
            <a:ext cx="263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COMMITTEE MEMBERS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46993" y="2279242"/>
            <a:ext cx="20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Moorcroft, PhD</a:t>
            </a:r>
          </a:p>
          <a:p>
            <a:r>
              <a:rPr lang="en-US" dirty="0"/>
              <a:t>Neil Pederson, PhD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4826" y="3208992"/>
            <a:ext cx="429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COLLABORATORS AND SPECIAL THANKS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0921" y="3608337"/>
            <a:ext cx="353513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Iñaki</a:t>
            </a:r>
            <a:r>
              <a:rPr lang="en-US" dirty="0"/>
              <a:t> Garcia de </a:t>
            </a:r>
            <a:r>
              <a:rPr lang="en-US" dirty="0" err="1"/>
              <a:t>Cortazar-Atauri</a:t>
            </a:r>
            <a:r>
              <a:rPr lang="en-US" dirty="0"/>
              <a:t>, PhD</a:t>
            </a:r>
          </a:p>
          <a:p>
            <a:r>
              <a:rPr lang="en-US" dirty="0"/>
              <a:t>Ben Cook, PhD</a:t>
            </a:r>
          </a:p>
          <a:p>
            <a:r>
              <a:rPr lang="en-US" dirty="0"/>
              <a:t>Kea Woodruff</a:t>
            </a:r>
          </a:p>
          <a:p>
            <a:r>
              <a:rPr lang="en-US" dirty="0"/>
              <a:t>Wayne Daly</a:t>
            </a:r>
          </a:p>
          <a:p>
            <a:r>
              <a:rPr lang="en-US" dirty="0"/>
              <a:t>Lee Toomey</a:t>
            </a:r>
          </a:p>
          <a:p>
            <a:r>
              <a:rPr lang="en-US" dirty="0"/>
              <a:t>Faye Rosin</a:t>
            </a:r>
          </a:p>
          <a:p>
            <a:r>
              <a:rPr lang="en-US" dirty="0"/>
              <a:t>Alice Linder</a:t>
            </a:r>
          </a:p>
          <a:p>
            <a:r>
              <a:rPr lang="en-US" dirty="0"/>
              <a:t>Dan Flynn</a:t>
            </a:r>
          </a:p>
          <a:p>
            <a:r>
              <a:rPr lang="en-US" dirty="0" err="1"/>
              <a:t>Alissandra</a:t>
            </a:r>
            <a:r>
              <a:rPr lang="en-US" dirty="0"/>
              <a:t> Ayala</a:t>
            </a:r>
          </a:p>
          <a:p>
            <a:r>
              <a:rPr lang="en-US" dirty="0"/>
              <a:t>John O’Keefe, PhD</a:t>
            </a:r>
          </a:p>
          <a:p>
            <a:r>
              <a:rPr lang="en-US" dirty="0"/>
              <a:t>Audrey Barker </a:t>
            </a:r>
            <a:r>
              <a:rPr lang="en-US" dirty="0" err="1"/>
              <a:t>Plotkin</a:t>
            </a:r>
            <a:endParaRPr lang="en-US" dirty="0"/>
          </a:p>
        </p:txBody>
      </p:sp>
      <p:pic>
        <p:nvPicPr>
          <p:cNvPr id="2052" name="Picture 4" descr="mage result for nasa gis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8678" y="4659718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harvard forest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69767" y="2288236"/>
            <a:ext cx="1386850" cy="1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pep725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7449" y="5442050"/>
            <a:ext cx="2310750" cy="6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inra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1803" y="3649418"/>
            <a:ext cx="1782735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23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F2AAA4-C743-E24C-BECF-C69B5CAE2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5210" y="2578239"/>
            <a:ext cx="5604771" cy="3736514"/>
          </a:xfrm>
          <a:prstGeom prst="rect">
            <a:avLst/>
          </a:prstGeom>
        </p:spPr>
      </p:pic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83437E4-E032-8446-ADD0-15D8378FF0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5253" y="16933"/>
            <a:ext cx="2616747" cy="6314753"/>
          </a:xfrm>
          <a:prstGeom prst="rect">
            <a:avLst/>
          </a:prstGeom>
        </p:spPr>
      </p:pic>
      <p:pic>
        <p:nvPicPr>
          <p:cNvPr id="7" name="Picture 2" descr="mage result for university of british columbia logo">
            <a:extLst>
              <a:ext uri="{FF2B5EF4-FFF2-40B4-BE49-F238E27FC236}">
                <a16:creationId xmlns:a16="http://schemas.microsoft.com/office/drawing/2014/main" id="{22AEC9EA-7504-6D4D-B91D-425939811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2" t="26452" r="8871" b="29462"/>
          <a:stretch/>
        </p:blipFill>
        <p:spPr bwMode="auto">
          <a:xfrm>
            <a:off x="9575253" y="-1"/>
            <a:ext cx="2616747" cy="102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86AAFC7-2A78-AD41-A4A9-76BDE0B1E9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43247"/>
            <a:ext cx="2988644" cy="5771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8A41B6-AC2C-E74C-8126-7B8CEE0162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8644" y="1653235"/>
            <a:ext cx="2752377" cy="8992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12A745-04A7-E849-9F4E-EF32C2970662}"/>
              </a:ext>
            </a:extLst>
          </p:cNvPr>
          <p:cNvSpPr txBox="1"/>
          <p:nvPr/>
        </p:nvSpPr>
        <p:spPr>
          <a:xfrm>
            <a:off x="4733904" y="491065"/>
            <a:ext cx="3147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3"/>
                </a:solidFill>
              </a:rPr>
              <a:t>COAUTHORS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425E79-3F4E-0C41-83C3-49214D3F0A5F}"/>
              </a:ext>
            </a:extLst>
          </p:cNvPr>
          <p:cNvSpPr txBox="1"/>
          <p:nvPr/>
        </p:nvSpPr>
        <p:spPr>
          <a:xfrm>
            <a:off x="5784516" y="6314753"/>
            <a:ext cx="1481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Kea Woodruff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2CE44-0FC1-EF48-9D44-92D1EFA450D5}"/>
              </a:ext>
            </a:extLst>
          </p:cNvPr>
          <p:cNvSpPr txBox="1"/>
          <p:nvPr/>
        </p:nvSpPr>
        <p:spPr>
          <a:xfrm>
            <a:off x="10275169" y="6314753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Lizzie </a:t>
            </a:r>
            <a:r>
              <a:rPr lang="en-US" dirty="0" err="1"/>
              <a:t>Wolkovich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94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26" y="2745882"/>
            <a:ext cx="2518136" cy="1678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594" y="2745882"/>
            <a:ext cx="2330444" cy="1553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11" y="2843227"/>
            <a:ext cx="2370359" cy="1580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387" y="2843227"/>
            <a:ext cx="2616776" cy="17445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975" y="2202872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DORMANT BUD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9329" y="2202872"/>
            <a:ext cx="121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BUDBURST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75119" y="2202872"/>
            <a:ext cx="10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LEAFOUT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023" y="249381"/>
            <a:ext cx="491448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75000"/>
                  </a:schemeClr>
                </a:solidFill>
              </a:rPr>
              <a:t>Phenology</a:t>
            </a:r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American Beech: </a:t>
            </a:r>
            <a:r>
              <a:rPr lang="en-US" sz="2800" i="1" dirty="0">
                <a:solidFill>
                  <a:schemeClr val="accent4">
                    <a:lumMod val="75000"/>
                  </a:schemeClr>
                </a:solidFill>
              </a:rPr>
              <a:t>Fagus sylvatica</a:t>
            </a: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62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882001" cy="1325563"/>
          </a:xfrm>
        </p:spPr>
        <p:txBody>
          <a:bodyPr/>
          <a:lstStyle/>
          <a:p>
            <a:r>
              <a:rPr lang="en-US" dirty="0"/>
              <a:t>PHENOLOGY USES MULTIPLE CUES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998" y="1690688"/>
            <a:ext cx="11572003" cy="4234634"/>
          </a:xfrm>
        </p:spPr>
      </p:pic>
      <p:sp>
        <p:nvSpPr>
          <p:cNvPr id="6" name="Rectangle 5"/>
          <p:cNvSpPr/>
          <p:nvPr/>
        </p:nvSpPr>
        <p:spPr>
          <a:xfrm>
            <a:off x="1344706" y="5163671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54471" y="5199530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52864" y="6281694"/>
            <a:ext cx="3839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Ettinger, Chamberlain </a:t>
            </a:r>
            <a:r>
              <a:rPr lang="en-US" i="1" dirty="0"/>
              <a:t>et al,</a:t>
            </a:r>
            <a:r>
              <a:rPr lang="en-US" dirty="0"/>
              <a:t> </a:t>
            </a:r>
            <a:r>
              <a:rPr lang="en-US" i="1" dirty="0"/>
              <a:t>Nature Climate Change </a:t>
            </a:r>
            <a:r>
              <a:rPr lang="en-US" dirty="0"/>
              <a:t>2020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28" y="4474823"/>
            <a:ext cx="1321578" cy="8860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46" y="4475238"/>
            <a:ext cx="1327654" cy="88565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881248" y="2541722"/>
            <a:ext cx="2309248" cy="7749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81248" y="2446964"/>
            <a:ext cx="2541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spring warming + daylength</a:t>
            </a:r>
          </a:p>
        </p:txBody>
      </p:sp>
      <p:sp>
        <p:nvSpPr>
          <p:cNvPr id="3" name="Rectangle 2"/>
          <p:cNvSpPr/>
          <p:nvPr/>
        </p:nvSpPr>
        <p:spPr>
          <a:xfrm>
            <a:off x="10031506" y="1325563"/>
            <a:ext cx="2160493" cy="4389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74223" y="1325562"/>
            <a:ext cx="3357282" cy="4389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2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3"/>
                </a:solidFill>
              </a:rPr>
              <a:t>Freeze tolerance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4630" y="965735"/>
            <a:ext cx="7670053" cy="5478609"/>
          </a:xfrm>
        </p:spPr>
      </p:pic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407" b="57621"/>
          <a:stretch/>
        </p:blipFill>
        <p:spPr>
          <a:xfrm>
            <a:off x="6244738" y="171433"/>
            <a:ext cx="4705049" cy="423973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Rectangle 10"/>
          <p:cNvSpPr/>
          <p:nvPr/>
        </p:nvSpPr>
        <p:spPr>
          <a:xfrm>
            <a:off x="8229599" y="1228728"/>
            <a:ext cx="2428875" cy="132873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2717CC-01D6-9947-BAF1-B02A911E1FA4}"/>
              </a:ext>
            </a:extLst>
          </p:cNvPr>
          <p:cNvSpPr txBox="1"/>
          <p:nvPr/>
        </p:nvSpPr>
        <p:spPr>
          <a:xfrm>
            <a:off x="7409352" y="2685284"/>
            <a:ext cx="452996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Duration of Vegetative Risk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1CFE0-7897-344F-BEFE-882E0A8D2933}"/>
              </a:ext>
            </a:extLst>
          </p:cNvPr>
          <p:cNvSpPr txBox="1"/>
          <p:nvPr/>
        </p:nvSpPr>
        <p:spPr>
          <a:xfrm>
            <a:off x="7608309" y="6522671"/>
            <a:ext cx="458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</a:t>
            </a:r>
            <a:r>
              <a:rPr lang="en-US" dirty="0"/>
              <a:t>, </a:t>
            </a:r>
            <a:r>
              <a:rPr lang="en-US" i="1" dirty="0"/>
              <a:t>Global Change Biology</a:t>
            </a:r>
            <a:r>
              <a:rPr lang="en-US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426690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here’s the risk?"/>
          <p:cNvSpPr/>
          <p:nvPr/>
        </p:nvSpPr>
        <p:spPr>
          <a:xfrm>
            <a:off x="195204" y="156494"/>
            <a:ext cx="8990933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4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False Spring: </a:t>
            </a:r>
            <a:r>
              <a:rPr lang="en-US" sz="3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freezing temperatures after budburst has initiated </a:t>
            </a:r>
            <a:endParaRPr lang="en-US" sz="40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6" name="Line"/>
          <p:cNvSpPr/>
          <p:nvPr/>
        </p:nvSpPr>
        <p:spPr>
          <a:xfrm flipV="1">
            <a:off x="4690671" y="3455006"/>
            <a:ext cx="2804984" cy="1"/>
          </a:xfrm>
          <a:prstGeom prst="line">
            <a:avLst/>
          </a:prstGeom>
          <a:ln w="50800">
            <a:solidFill>
              <a:schemeClr val="accent6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599" y="2334463"/>
            <a:ext cx="3281557" cy="2189073"/>
          </a:xfrm>
          <a:prstGeom prst="rect">
            <a:avLst/>
          </a:prstGeom>
        </p:spPr>
      </p:pic>
      <p:pic>
        <p:nvPicPr>
          <p:cNvPr id="11" name="Picture 10" descr="A close up of a flower&#10;&#10;Description automatically generated">
            <a:extLst>
              <a:ext uri="{FF2B5EF4-FFF2-40B4-BE49-F238E27FC236}">
                <a16:creationId xmlns:a16="http://schemas.microsoft.com/office/drawing/2014/main" id="{5417ABD3-79C7-824C-B742-4880974E12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7923" y="2334463"/>
            <a:ext cx="3281554" cy="21877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523" y="2360470"/>
            <a:ext cx="3281556" cy="2189073"/>
          </a:xfrm>
          <a:prstGeom prst="rect">
            <a:avLst/>
          </a:prstGeom>
        </p:spPr>
      </p:pic>
      <p:pic>
        <p:nvPicPr>
          <p:cNvPr id="16" name="Picture 15" descr="A close up of a green plant&#10;&#10;Description automatically generated">
            <a:extLst>
              <a:ext uri="{FF2B5EF4-FFF2-40B4-BE49-F238E27FC236}">
                <a16:creationId xmlns:a16="http://schemas.microsoft.com/office/drawing/2014/main" id="{2237931B-43F7-4443-8E4F-CD1AF9F5B0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6844" y="2334463"/>
            <a:ext cx="3287235" cy="21890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694942-14BE-FA4E-BA1C-A622D7DDBFBA}"/>
              </a:ext>
            </a:extLst>
          </p:cNvPr>
          <p:cNvSpPr txBox="1"/>
          <p:nvPr/>
        </p:nvSpPr>
        <p:spPr>
          <a:xfrm>
            <a:off x="2288931" y="1940979"/>
            <a:ext cx="103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Budburst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826B13-3AEE-D547-89AA-2DFA316B65B6}"/>
              </a:ext>
            </a:extLst>
          </p:cNvPr>
          <p:cNvSpPr txBox="1"/>
          <p:nvPr/>
        </p:nvSpPr>
        <p:spPr>
          <a:xfrm>
            <a:off x="8849145" y="1940979"/>
            <a:ext cx="89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Leafout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D490D5-2A2E-D14A-9FA3-339D916F54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2031" y="1174791"/>
            <a:ext cx="4017072" cy="54101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22A891-F76C-1347-9C50-E9BED24FD4A5}"/>
              </a:ext>
            </a:extLst>
          </p:cNvPr>
          <p:cNvSpPr txBox="1"/>
          <p:nvPr/>
        </p:nvSpPr>
        <p:spPr>
          <a:xfrm>
            <a:off x="6638776" y="6497191"/>
            <a:ext cx="14914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Gu et al, 2007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2824EB-89FB-544E-88E2-927886AA9171}"/>
              </a:ext>
            </a:extLst>
          </p:cNvPr>
          <p:cNvSpPr/>
          <p:nvPr/>
        </p:nvSpPr>
        <p:spPr>
          <a:xfrm>
            <a:off x="4113203" y="3935735"/>
            <a:ext cx="4017072" cy="262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119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6" grpId="1" animBg="1"/>
      <p:bldP spid="17" grpId="0"/>
      <p:bldP spid="17" grpId="1"/>
      <p:bldP spid="18" grpId="0"/>
      <p:bldP spid="18" grpId="1"/>
      <p:bldP spid="14" grpId="0" animBg="1"/>
      <p:bldP spid="15" grpId="0" animBg="1"/>
      <p:bldP spid="1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737" y="325449"/>
            <a:ext cx="4346590" cy="166650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GREENHOUSE EXPERIMENT: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472950" y="1138951"/>
            <a:ext cx="6858000" cy="45800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5643" y="2424223"/>
            <a:ext cx="5559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8 NEW ENGLAND TREE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5643" y="3406297"/>
            <a:ext cx="651543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3 LEVELS OF OVER-WINTER CHILLING</a:t>
            </a:r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	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4 WEEKS 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	6 WEEKS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	8 WEEKS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5643" y="5550131"/>
            <a:ext cx="3263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3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FALSE SPRING</a:t>
            </a:r>
          </a:p>
        </p:txBody>
      </p:sp>
    </p:spTree>
    <p:extLst>
      <p:ext uri="{BB962C8B-B14F-4D97-AF65-F5344CB8AC3E}">
        <p14:creationId xmlns:p14="http://schemas.microsoft.com/office/powerpoint/2010/main" val="50317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lower, indoor, table, colorful&#10;&#10;Description automatically generated">
            <a:extLst>
              <a:ext uri="{FF2B5EF4-FFF2-40B4-BE49-F238E27FC236}">
                <a16:creationId xmlns:a16="http://schemas.microsoft.com/office/drawing/2014/main" id="{6D6C74D4-CEE3-374A-8A45-6894B248F5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5" name="Picture 4" descr="A person standing in a kitchen&#10;&#10;Description automatically generated">
            <a:extLst>
              <a:ext uri="{FF2B5EF4-FFF2-40B4-BE49-F238E27FC236}">
                <a16:creationId xmlns:a16="http://schemas.microsoft.com/office/drawing/2014/main" id="{3D72A6E7-EE06-5B4E-A720-5798E55FBA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16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2551934F-D1D0-DC4F-AF41-6135CD446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0" r="42451"/>
          <a:stretch/>
        </p:blipFill>
        <p:spPr>
          <a:xfrm rot="5400000">
            <a:off x="2667641" y="-2666359"/>
            <a:ext cx="685671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6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382</Words>
  <Application>Microsoft Macintosh PowerPoint</Application>
  <PresentationFormat>Widescreen</PresentationFormat>
  <Paragraphs>87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Avenir Book</vt:lpstr>
      <vt:lpstr>Avenir Next</vt:lpstr>
      <vt:lpstr>Calibri</vt:lpstr>
      <vt:lpstr>Calibri Light</vt:lpstr>
      <vt:lpstr>Helvetica Neue</vt:lpstr>
      <vt:lpstr>Office Theme</vt:lpstr>
      <vt:lpstr>False spring damage on temperate tree seedlings is amplified with winter warming </vt:lpstr>
      <vt:lpstr>PowerPoint Presentation</vt:lpstr>
      <vt:lpstr>PowerPoint Presentation</vt:lpstr>
      <vt:lpstr>PHENOLOGY USES MULTIPLE CUES</vt:lpstr>
      <vt:lpstr>Freeze tolerance </vt:lpstr>
      <vt:lpstr>PowerPoint Presentation</vt:lpstr>
      <vt:lpstr>GREENHOUSE EXPERIMENT:</vt:lpstr>
      <vt:lpstr>PowerPoint Presentation</vt:lpstr>
      <vt:lpstr>PowerPoint Presentation</vt:lpstr>
      <vt:lpstr>False spring treatment</vt:lpstr>
      <vt:lpstr>PowerPoint Presentation</vt:lpstr>
      <vt:lpstr>Effects of chilling and false spring on Phenology</vt:lpstr>
      <vt:lpstr>PowerPoint Presentation</vt:lpstr>
      <vt:lpstr>Effects of chilling and false spring on growth</vt:lpstr>
      <vt:lpstr>Effects of chilling and false spring on leaf traits</vt:lpstr>
      <vt:lpstr>Phenological Rank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False spring damage on temperate tree seedlings is amplified with winter warming </dc:title>
  <dc:creator>Chamberlain, Catherine</dc:creator>
  <cp:lastModifiedBy>Chamberlain, Catherine</cp:lastModifiedBy>
  <cp:revision>4</cp:revision>
  <dcterms:created xsi:type="dcterms:W3CDTF">2020-07-20T17:52:33Z</dcterms:created>
  <dcterms:modified xsi:type="dcterms:W3CDTF">2020-07-20T19:27:20Z</dcterms:modified>
</cp:coreProperties>
</file>